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0" r:id="rId1"/>
  </p:sldMasterIdLst>
  <p:notesMasterIdLst>
    <p:notesMasterId r:id="rId22"/>
  </p:notesMasterIdLst>
  <p:sldIdLst>
    <p:sldId id="256" r:id="rId2"/>
    <p:sldId id="380" r:id="rId3"/>
    <p:sldId id="393" r:id="rId4"/>
    <p:sldId id="399" r:id="rId5"/>
    <p:sldId id="397" r:id="rId6"/>
    <p:sldId id="400" r:id="rId7"/>
    <p:sldId id="414" r:id="rId8"/>
    <p:sldId id="402" r:id="rId9"/>
    <p:sldId id="410" r:id="rId10"/>
    <p:sldId id="404" r:id="rId11"/>
    <p:sldId id="411" r:id="rId12"/>
    <p:sldId id="403" r:id="rId13"/>
    <p:sldId id="382" r:id="rId14"/>
    <p:sldId id="405" r:id="rId15"/>
    <p:sldId id="407" r:id="rId16"/>
    <p:sldId id="408" r:id="rId17"/>
    <p:sldId id="415" r:id="rId18"/>
    <p:sldId id="413" r:id="rId19"/>
    <p:sldId id="412" r:id="rId20"/>
    <p:sldId id="416" r:id="rId2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73075" indent="-68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49325" indent="-1381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23988" indent="-20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00238" indent="-279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9EFF"/>
    <a:srgbClr val="3366FF"/>
    <a:srgbClr val="99CCFF"/>
    <a:srgbClr val="33CCFF"/>
    <a:srgbClr val="CC99FF"/>
    <a:srgbClr val="9999FF"/>
    <a:srgbClr val="3364FF"/>
    <a:srgbClr val="99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86400" autoAdjust="0"/>
  </p:normalViewPr>
  <p:slideViewPr>
    <p:cSldViewPr>
      <p:cViewPr>
        <p:scale>
          <a:sx n="78" d="100"/>
          <a:sy n="78" d="100"/>
        </p:scale>
        <p:origin x="-33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0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252577397238379E-2"/>
          <c:y val="2.9177938449596812E-2"/>
          <c:w val="0.69273129256824606"/>
          <c:h val="0.810476122027531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9458892514767693E-3"/>
                  <c:y val="2.7688194454426565E-2"/>
                </c:manualLayout>
              </c:layout>
              <c:tx>
                <c:rich>
                  <a:bodyPr/>
                  <a:lstStyle/>
                  <a:p>
                    <a:r>
                      <a:rPr lang="uk-UA" sz="1800" dirty="0" smtClean="0"/>
                      <a:t>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5273858460171132E-3"/>
                  <c:y val="7.626780207604561E-2"/>
                </c:manualLayout>
              </c:layout>
              <c:tx>
                <c:rich>
                  <a:bodyPr/>
                  <a:lstStyle/>
                  <a:p>
                    <a:r>
                      <a:rPr lang="uk-UA" sz="1800" dirty="0" smtClean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"/>
                  <c:y val="7.058699516547123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
</a:t>
                    </a:r>
                    <a:r>
                      <a:rPr lang="ru-RU" sz="1800" dirty="0" smtClean="0"/>
                      <a:t>17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z="1800" dirty="0" smtClean="0"/>
                      <a:t>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946550194988037E-3"/>
                  <c:y val="9.351080701653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692923008556E-3"/>
                  <c:y val="0.30507120830418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79E-3"/>
                  <c:y val="0.28721604929398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242"/>
        <c:shape val="cylinder"/>
        <c:axId val="104684160"/>
        <c:axId val="104694144"/>
        <c:axId val="104808448"/>
      </c:bar3DChart>
      <c:catAx>
        <c:axId val="10468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94144"/>
        <c:crosses val="autoZero"/>
        <c:auto val="1"/>
        <c:lblAlgn val="ctr"/>
        <c:lblOffset val="100"/>
        <c:noMultiLvlLbl val="0"/>
      </c:catAx>
      <c:valAx>
        <c:axId val="104694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4684160"/>
        <c:crosses val="autoZero"/>
        <c:crossBetween val="between"/>
      </c:valAx>
      <c:serAx>
        <c:axId val="104808448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10469414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публікації</c:v>
                </c:pt>
              </c:strCache>
            </c:strRef>
          </c:tx>
          <c:explosion val="26"/>
          <c:dPt>
            <c:idx val="0"/>
            <c:bubble3D val="0"/>
            <c:explosion val="13"/>
          </c:dPt>
          <c:dLbls>
            <c:dLbl>
              <c:idx val="0"/>
              <c:layout>
                <c:manualLayout>
                  <c:x val="-0.1176956239114971"/>
                  <c:y val="3.249051988876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79979517747198"/>
                  <c:y val="-0.1186303450497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газета "Закон і Бізнес</c:v>
                </c:pt>
                <c:pt idx="1">
                  <c:v>Судово-юридична газета та ТБ "Право"</c:v>
                </c:pt>
                <c:pt idx="2">
                  <c:v>газета "Юридична практика"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</c:v>
                </c:pt>
                <c:pt idx="1">
                  <c:v>415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31952314371928E-2"/>
          <c:y val="0.11268692608221346"/>
          <c:w val="0.5232424510020357"/>
          <c:h val="0.751008681975712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публікації</c:v>
                </c:pt>
              </c:strCache>
            </c:strRef>
          </c:tx>
          <c:explosion val="26"/>
          <c:dPt>
            <c:idx val="0"/>
            <c:bubble3D val="0"/>
            <c:explosion val="13"/>
          </c:dPt>
          <c:dPt>
            <c:idx val="2"/>
            <c:bubble3D val="0"/>
            <c:explosion val="36"/>
          </c:dPt>
          <c:dLbls>
            <c:dLbl>
              <c:idx val="0"/>
              <c:layout>
                <c:manualLayout>
                  <c:x val="-1.8007089067137647E-2"/>
                  <c:y val="1.47774204938700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116086540584287"/>
                  <c:y val="0.368479888309842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351853214609868"/>
                  <c:y val="3.8658955657045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1775700934579487E-4"/>
                  <c:y val="-2.9631551260710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</c:dLbl>
            <c:dLbl>
              <c:idx val="5"/>
              <c:layout>
                <c:manualLayout>
                  <c:x val="9.3457943925233749E-5"/>
                  <c:y val="-1.21583458103754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канал ICTV "Свобода слова"</c:v>
                </c:pt>
                <c:pt idx="1">
                  <c:v>громадське радіо</c:v>
                </c:pt>
                <c:pt idx="2">
                  <c:v>радіо "Голос столиці"</c:v>
                </c:pt>
                <c:pt idx="3">
                  <c:v>телеканал NewsONE</c:v>
                </c:pt>
                <c:pt idx="4">
                  <c:v>5 канал</c:v>
                </c:pt>
                <c:pt idx="5">
                  <c:v>112 канал</c:v>
                </c:pt>
                <c:pt idx="6">
                  <c:v>Інтер</c:v>
                </c:pt>
                <c:pt idx="7">
                  <c:v>Радіо Ера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15183849682388"/>
          <c:y val="0"/>
          <c:w val="0.35861763190816115"/>
          <c:h val="1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7"/>
      <c:hPercent val="40"/>
      <c:rotY val="22"/>
      <c:depthPercent val="2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26275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FFFFFF"/>
            </a:gs>
            <a:gs pos="100000">
              <a:srgbClr val="FFFFFF">
                <a:gamma/>
                <a:tint val="26275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693123540566956E-2"/>
          <c:y val="3.4782608695652174E-2"/>
          <c:w val="0.96030687645943336"/>
          <c:h val="0.874726348821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 рік</c:v>
                </c:pt>
              </c:strCache>
            </c:strRef>
          </c:tx>
          <c:spPr>
            <a:solidFill>
              <a:srgbClr val="9999FF"/>
            </a:solidFill>
            <a:ln w="1262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650301481653573E-3"/>
                  <c:y val="6.722489388304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Звернення за роз'ясненням щодо наявності чи відсутності конфлікту інтересів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 рік</c:v>
                </c:pt>
              </c:strCache>
            </c:strRef>
          </c:tx>
          <c:spPr>
            <a:solidFill>
              <a:srgbClr val="993366"/>
            </a:solidFill>
            <a:ln w="1262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857793578491288E-3"/>
                  <c:y val="0.11342633005503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Звернення за роз'ясненням щодо наявності чи відсутності конфлікту інтересів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2017 рік</c:v>
                </c:pt>
              </c:strCache>
            </c:strRef>
          </c:tx>
          <c:spPr>
            <a:solidFill>
              <a:srgbClr val="FFFFCC"/>
            </a:solidFill>
            <a:ln w="1262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32484269424646E-3"/>
                  <c:y val="0.15124289541021027"/>
                </c:manualLayout>
              </c:layout>
              <c:spPr>
                <a:noFill/>
                <a:ln w="25253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627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Звернення за роз'ясненням щодо наявності чи відсутності конфлікту інтересів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 рік</c:v>
                </c:pt>
              </c:strCache>
            </c:strRef>
          </c:tx>
          <c:spPr>
            <a:solidFill>
              <a:srgbClr val="CCFFFF"/>
            </a:solidFill>
            <a:ln w="1262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511736791150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Звернення за роз'ясненням щодо наявності чи відсутності конфлікту інтересів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gapDepth val="120"/>
        <c:shape val="box"/>
        <c:axId val="181824896"/>
        <c:axId val="181847168"/>
        <c:axId val="0"/>
      </c:bar3DChart>
      <c:catAx>
        <c:axId val="1818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84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847168"/>
        <c:scaling>
          <c:orientation val="minMax"/>
        </c:scaling>
        <c:delete val="0"/>
        <c:axPos val="l"/>
        <c:majorGridlines>
          <c:spPr>
            <a:ln w="315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1824896"/>
        <c:crosses val="autoZero"/>
        <c:crossBetween val="between"/>
      </c:valAx>
      <c:spPr>
        <a:noFill/>
        <a:ln w="2525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824178626617283"/>
          <c:y val="0.19016207193909668"/>
          <c:w val="0.16208502085626855"/>
          <c:h val="0.63271938038630648"/>
        </c:manualLayout>
      </c:layout>
      <c:overlay val="0"/>
      <c:spPr>
        <a:noFill/>
        <a:ln w="3157">
          <a:solidFill>
            <a:srgbClr val="000000"/>
          </a:solidFill>
          <a:prstDash val="solid"/>
        </a:ln>
      </c:spPr>
      <c:txPr>
        <a:bodyPr/>
        <a:lstStyle/>
        <a:p>
          <a:pPr>
            <a:defRPr sz="91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51216336586414E-4"/>
          <c:y val="6.9992058056525724E-2"/>
          <c:w val="0.72805397353510481"/>
          <c:h val="0.795364788706843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25261">
              <a:noFill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25261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261">
                <a:noFill/>
              </a:ln>
            </c:spPr>
          </c:dPt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від суддів</c:v>
                </c:pt>
                <c:pt idx="1">
                  <c:v>від адвокатів</c:v>
                </c:pt>
                <c:pt idx="2">
                  <c:v>від керівників апаратів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187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31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63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3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від суддів</c:v>
                </c:pt>
                <c:pt idx="1">
                  <c:v>від адвокатів</c:v>
                </c:pt>
                <c:pt idx="2">
                  <c:v>від керівників апаратів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31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63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63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від суддів</c:v>
                </c:pt>
                <c:pt idx="1">
                  <c:v>від адвокатів</c:v>
                </c:pt>
                <c:pt idx="2">
                  <c:v>від керівників апаратів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080295184393949"/>
          <c:y val="0.38792117803688664"/>
          <c:w val="0.28595317725752523"/>
          <c:h val="0.40882655959296565"/>
        </c:manualLayout>
      </c:layout>
      <c:overlay val="0"/>
      <c:spPr>
        <a:noFill/>
        <a:ln w="3158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4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38560877113546E-4"/>
          <c:y val="0"/>
          <c:w val="0.6278833359180046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22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Lbls>
            <c:spPr>
              <a:solidFill>
                <a:srgbClr val="FFFFFF"/>
              </a:solidFill>
              <a:ln w="25245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судді</c:v>
                </c:pt>
                <c:pt idx="1">
                  <c:v>судді-викривачі</c:v>
                </c:pt>
                <c:pt idx="2">
                  <c:v>громадяни та громадські об'єднання</c:v>
                </c:pt>
                <c:pt idx="3">
                  <c:v>громадяни-викривачі</c:v>
                </c:pt>
                <c:pt idx="4">
                  <c:v>звернення, що надійшли з НАЗК, НПУ, УЗЕ</c:v>
                </c:pt>
                <c:pt idx="5">
                  <c:v>від народних депутатів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</c:v>
                </c:pt>
                <c:pt idx="1">
                  <c:v>1</c:v>
                </c:pt>
                <c:pt idx="2">
                  <c:v>17</c:v>
                </c:pt>
                <c:pt idx="3">
                  <c:v>11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622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6222850974731"/>
          <c:y val="0"/>
          <c:w val="0.32623217912103741"/>
          <c:h val="0.63965311678782466"/>
        </c:manualLayout>
      </c:layout>
      <c:overlay val="0"/>
      <c:spPr>
        <a:noFill/>
        <a:ln w="315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1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8560877113546E-4"/>
          <c:y val="0"/>
          <c:w val="0.6278833359180046"/>
          <c:h val="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22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11"/>
            <c:spPr>
              <a:solidFill>
                <a:srgbClr val="993366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5"/>
            <c:spPr>
              <a:solidFill>
                <a:srgbClr val="FFFFCC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622">
                <a:solidFill>
                  <a:srgbClr val="000000"/>
                </a:solidFill>
                <a:prstDash val="solid"/>
              </a:ln>
            </c:spPr>
          </c:dPt>
          <c:dLbls>
            <c:spPr>
              <a:solidFill>
                <a:srgbClr val="FFFFFF"/>
              </a:solidFill>
              <a:ln w="25245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судові засідання проводяться бездоганно</c:v>
                </c:pt>
                <c:pt idx="1">
                  <c:v>судові засідання проводяться з окремими порушеннями</c:v>
                </c:pt>
                <c:pt idx="2">
                  <c:v>судові засідання проводяться з грубими порушеннями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0.48000000000000009</c:v>
                </c:pt>
                <c:pt idx="1">
                  <c:v>0.47000000000000008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62228509747299"/>
          <c:y val="9.8304218088750214E-2"/>
          <c:w val="0.29366261923101067"/>
          <c:h val="0.67436005732456605"/>
        </c:manualLayout>
      </c:layout>
      <c:overlay val="0"/>
      <c:spPr>
        <a:noFill/>
        <a:ln w="315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/>
  </c:spPr>
  <c:txPr>
    <a:bodyPr/>
    <a:lstStyle/>
    <a:p>
      <a:pPr>
        <a:defRPr sz="91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52577397238379E-2"/>
          <c:y val="2.9177938449596812E-2"/>
          <c:w val="0.69273129256824606"/>
          <c:h val="0.810476122027531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засідань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490370015867268E-4"/>
                  <c:y val="1.013561446888176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5273858460171132E-3"/>
                  <c:y val="7.626780207604561E-2"/>
                </c:manualLayout>
              </c:layout>
              <c:tx>
                <c:rich>
                  <a:bodyPr/>
                  <a:lstStyle/>
                  <a:p>
                    <a:r>
                      <a:rPr lang="uk-UA" sz="1800" dirty="0" smtClean="0"/>
                      <a:t>24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"/>
                  <c:y val="7.058699516547123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
</a:t>
                    </a:r>
                    <a:r>
                      <a:rPr lang="ru-RU" sz="1800" dirty="0" smtClean="0"/>
                      <a:t>14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z="1800" dirty="0" smtClean="0"/>
                      <a:t>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рішень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07429848725288E-3"/>
                  <c:y val="8.908789572888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692923008556E-3"/>
                  <c:y val="0.30507120830418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79E-3"/>
                  <c:y val="0.28721604929398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445790923515609E-3"/>
                  <c:y val="9.204810661151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91</c:v>
                </c:pt>
                <c:pt idx="2">
                  <c:v>88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242"/>
        <c:shape val="cylinder"/>
        <c:axId val="182148096"/>
        <c:axId val="182162176"/>
        <c:axId val="104810240"/>
      </c:bar3DChart>
      <c:catAx>
        <c:axId val="18214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2162176"/>
        <c:crosses val="autoZero"/>
        <c:auto val="1"/>
        <c:lblAlgn val="ctr"/>
        <c:lblOffset val="100"/>
        <c:noMultiLvlLbl val="0"/>
      </c:catAx>
      <c:valAx>
        <c:axId val="18216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148096"/>
        <c:crosses val="autoZero"/>
        <c:crossBetween val="between"/>
      </c:valAx>
      <c:serAx>
        <c:axId val="104810240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1821621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38560877113546E-4"/>
          <c:y val="0"/>
          <c:w val="0.6278833359180046"/>
          <c:h val="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622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6222850974731"/>
          <c:y val="0"/>
          <c:w val="0.32623217912103741"/>
          <c:h val="0.63965311678782466"/>
        </c:manualLayout>
      </c:layout>
      <c:overlay val="0"/>
      <c:spPr>
        <a:noFill/>
        <a:ln w="3156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1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cat>
            <c:strRef>
              <c:f>Лист1!$A$2:$A$4</c:f>
              <c:strCache>
                <c:ptCount val="3"/>
                <c:pt idx="0">
                  <c:v>бездоганно</c:v>
                </c:pt>
                <c:pt idx="1">
                  <c:v>з незначними порушеннями</c:v>
                </c:pt>
                <c:pt idx="2">
                  <c:v>грубе нехтування етичними стандартами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0.2</c:v>
                </c:pt>
                <c:pt idx="2">
                  <c:v>2.0000000000000004E-2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40926008221312"/>
          <c:y val="8.7468196361242562E-2"/>
          <c:w val="0.33046819031601876"/>
          <c:h val="0.6402351324326139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75155095335756E-2"/>
          <c:y val="0.15262727218343272"/>
          <c:w val="0.57264618263986966"/>
          <c:h val="0.810063839060617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51"/>
          <c:dPt>
            <c:idx val="1"/>
            <c:bubble3D val="0"/>
            <c:explosion val="46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  <c:pt idx="3">
                  <c:v>2018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4561</c:v>
                </c:pt>
                <c:pt idx="1">
                  <c:v>2951</c:v>
                </c:pt>
                <c:pt idx="2">
                  <c:v>6720</c:v>
                </c:pt>
                <c:pt idx="3">
                  <c:v>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80489081387906"/>
          <c:y val="7.5964850059395114E-2"/>
          <c:w val="0.32071775186139284"/>
          <c:h val="0.88537918863715959"/>
        </c:manualLayout>
      </c:layout>
      <c:overlay val="1"/>
      <c:txPr>
        <a:bodyPr/>
        <a:lstStyle/>
        <a:p>
          <a:pPr>
            <a:defRPr sz="2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59323038180942E-3"/>
          <c:y val="0.25724113091376921"/>
          <c:w val="0.61626185053512605"/>
          <c:h val="0.59638243600173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explosion val="33"/>
          <c:dLbls>
            <c:dLbl>
              <c:idx val="0"/>
              <c:layout>
                <c:manualLayout>
                  <c:x val="-2.4525515683442582E-2"/>
                  <c:y val="3.40318369643516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громадяни та інші</c:v>
                </c:pt>
                <c:pt idx="1">
                  <c:v>судді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</c:v>
                </c:pt>
                <c:pt idx="1">
                  <c:v>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904385623819663"/>
          <c:y val="0.23378866994576361"/>
          <c:w val="0.33775460134059204"/>
          <c:h val="0.2816810676949874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4298611629707E-2"/>
          <c:y val="0.25771248549796832"/>
          <c:w val="0.60995636186143221"/>
          <c:h val="0.60995636186143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рік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громадяни та інші</c:v>
                </c:pt>
                <c:pt idx="1">
                  <c:v>судді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627</c:v>
                </c:pt>
                <c:pt idx="1">
                  <c:v>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65608921413103"/>
          <c:y val="0.22749621111281149"/>
          <c:w val="0.3322176406628774"/>
          <c:h val="0.2862987901162166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2017рік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59323038180942E-3"/>
          <c:y val="0.25724113091376921"/>
          <c:w val="0.61626185053512605"/>
          <c:h val="0.59638243600173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explosion val="33"/>
          <c:dLbls>
            <c:dLbl>
              <c:idx val="0"/>
              <c:layout>
                <c:manualLayout>
                  <c:x val="-2.4525515683442582E-2"/>
                  <c:y val="3.40318369643516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Pos val="in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громадяни та інші</c:v>
                </c:pt>
                <c:pt idx="1">
                  <c:v>судді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333</c:v>
                </c:pt>
                <c:pt idx="1">
                  <c:v>4163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904385623819663"/>
          <c:y val="0.23378866994576361"/>
          <c:w val="0.33775460134059204"/>
          <c:h val="0.281681067694987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 err="1"/>
              <a:t>рік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4298611629707E-2"/>
          <c:y val="0.25771248549796832"/>
          <c:w val="0.60995636186143221"/>
          <c:h val="0.60995636186143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рік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explosion val="25"/>
          <c:dLbls>
            <c:dLblPos val="in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громадяни та інші</c:v>
                </c:pt>
                <c:pt idx="1">
                  <c:v>судді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65608921413103"/>
          <c:y val="0.22749621111281149"/>
          <c:w val="0.3322176406628774"/>
          <c:h val="0.286298790116216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6A3FF-B52B-44E5-8DC4-8D04BE924C94}" type="doc">
      <dgm:prSet loTypeId="urn:microsoft.com/office/officeart/2008/layout/RadialCluster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1DE73B-FA88-487F-A51F-AB581C923F80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РАДА СУДДІВ УКРАЇНИ</a:t>
          </a:r>
          <a:endParaRPr lang="ru-RU" sz="20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C0F3B3-52F5-462F-B1A9-2751E8A76C3D}" type="parTrans" cxnId="{4D90522C-5EBC-4EA9-AFC6-E4E3572225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5939BFC-F510-4DAB-82D3-F48A4F6440D0}" type="sibTrans" cxnId="{4D90522C-5EBC-4EA9-AFC6-E4E3572225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6A89E3-3A25-430C-A42E-8C3B2A41F50F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комунікації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(в тому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ЗМІ) </a:t>
          </a:r>
          <a:endParaRPr lang="ru-RU" sz="15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859851-8D06-4159-810C-E06CF364F87A}" type="parTrans" cxnId="{5B9D2448-ECBE-4ED2-840C-4A332FF369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D89F57D-5F0F-4B1E-81F5-126E84155DD6}" type="sibTrans" cxnId="{5B9D2448-ECBE-4ED2-840C-4A332FF369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1BE0DC-2AC7-47F9-B10C-5F89818B4B95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адміністрування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організаційного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суду</a:t>
          </a:r>
          <a:endParaRPr lang="ru-RU" sz="1500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85BDB2-3BB9-420B-B159-8C150D6672F3}" type="parTrans" cxnId="{360EA2BF-0CCA-4160-9339-5E9146F48F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6C3632-3647-4CAD-9269-5CA6FBACFCDE}" type="sibTrans" cxnId="{360EA2BF-0CCA-4160-9339-5E9146F48F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5BD3BB-5989-45FA-A4CA-A0D96C80EBFF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етики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конфлікту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професійного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суддів</a:t>
          </a:r>
          <a:endParaRPr lang="ru-RU" sz="1500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FF33BF-115F-49F2-9015-BC51A925E17D}" type="parTrans" cxnId="{547902F8-F31C-4294-92CD-F20481D903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2DA615-A94C-466F-9DED-C7748CB4B973}" type="sibTrans" cxnId="{547902F8-F31C-4294-92CD-F20481D903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A5E0AE-F627-463A-9A01-9238EE50155E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бюджетного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фінансового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матеріально-технічного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endParaRPr lang="ru-RU" sz="1500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C8E53B-1C3C-4A92-914C-3E4044ED8238}" type="parTrans" cxnId="{39348AA4-9BC2-4CA7-A0C3-286A3D973C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1EF84B-B0D2-4778-A5F9-38A9E7A969F2}" type="sibTrans" cxnId="{39348AA4-9BC2-4CA7-A0C3-286A3D973C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FD30D3-2439-4F75-A40B-E4BDF3D17897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стратегічного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500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32D18E-772E-496E-9D4F-C4D26EA33B95}" type="sibTrans" cxnId="{E025C079-6555-43FF-8FDF-3DA212BB92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7BFA80-73AE-4575-9B8C-52452BD1CD7C}" type="parTrans" cxnId="{E025C079-6555-43FF-8FDF-3DA212BB92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BDAE74-B214-495A-81D6-B175200FA3BA}">
      <dgm:prSet phldrT="[Текст]" custT="1"/>
      <dgm:spPr/>
      <dgm:t>
        <a:bodyPr/>
        <a:lstStyle/>
        <a:p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незалежності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правового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сімей</a:t>
          </a:r>
          <a:r>
            <a:rPr lang="ru-RU" sz="15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500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23D19-2284-4B8F-894C-D978AF30A850}" type="sibTrans" cxnId="{1E0254C6-5DDB-4815-B412-94F8903DBE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536DFF-D904-4C4C-8782-6AE07CDB2633}" type="parTrans" cxnId="{1E0254C6-5DDB-4815-B412-94F8903DBE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95A027-C7A8-4388-95AC-336074863782}" type="pres">
      <dgm:prSet presAssocID="{F4D6A3FF-B52B-44E5-8DC4-8D04BE924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137788-F6E6-49DD-A1E1-14F372924844}" type="pres">
      <dgm:prSet presAssocID="{661DE73B-FA88-487F-A51F-AB581C923F80}" presName="singleCycle" presStyleCnt="0"/>
      <dgm:spPr/>
    </dgm:pt>
    <dgm:pt modelId="{AC529B96-9EDA-4FEB-9B39-EEF63540630F}" type="pres">
      <dgm:prSet presAssocID="{661DE73B-FA88-487F-A51F-AB581C923F80}" presName="singleCenter" presStyleLbl="node1" presStyleIdx="0" presStyleCnt="7" custScaleY="8108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1AD997D-97BC-46C5-B919-041AA9A6BCC8}" type="pres">
      <dgm:prSet presAssocID="{CC7BFA80-73AE-4575-9B8C-52452BD1CD7C}" presName="Name56" presStyleLbl="parChTrans1D2" presStyleIdx="0" presStyleCnt="6"/>
      <dgm:spPr/>
      <dgm:t>
        <a:bodyPr/>
        <a:lstStyle/>
        <a:p>
          <a:endParaRPr lang="ru-RU"/>
        </a:p>
      </dgm:t>
    </dgm:pt>
    <dgm:pt modelId="{F560338D-5CBA-48CB-B7DC-0EE88758E40A}" type="pres">
      <dgm:prSet presAssocID="{DDFD30D3-2439-4F75-A40B-E4BDF3D17897}" presName="text0" presStyleLbl="node1" presStyleIdx="1" presStyleCnt="7" custScaleX="242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26995-4796-4882-B259-B52C2DC087F9}" type="pres">
      <dgm:prSet presAssocID="{83536DFF-D904-4C4C-8782-6AE07CDB2633}" presName="Name56" presStyleLbl="parChTrans1D2" presStyleIdx="1" presStyleCnt="6"/>
      <dgm:spPr/>
      <dgm:t>
        <a:bodyPr/>
        <a:lstStyle/>
        <a:p>
          <a:endParaRPr lang="ru-RU"/>
        </a:p>
      </dgm:t>
    </dgm:pt>
    <dgm:pt modelId="{2132EE45-4FA7-48A7-8ECA-3D22E62F4C2B}" type="pres">
      <dgm:prSet presAssocID="{1BBDAE74-B214-495A-81D6-B175200FA3BA}" presName="text0" presStyleLbl="node1" presStyleIdx="2" presStyleCnt="7" custScaleX="248782" custScaleY="142033" custRadScaleRad="123686" custRadScaleInc="4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7A0F-E9B6-4EF5-AA0F-DEFDBFF2843E}" type="pres">
      <dgm:prSet presAssocID="{8D859851-8D06-4159-810C-E06CF364F87A}" presName="Name56" presStyleLbl="parChTrans1D2" presStyleIdx="2" presStyleCnt="6"/>
      <dgm:spPr/>
      <dgm:t>
        <a:bodyPr/>
        <a:lstStyle/>
        <a:p>
          <a:endParaRPr lang="ru-RU"/>
        </a:p>
      </dgm:t>
    </dgm:pt>
    <dgm:pt modelId="{74303542-A100-471B-A056-D657D62D7C35}" type="pres">
      <dgm:prSet presAssocID="{BF6A89E3-3A25-430C-A42E-8C3B2A41F50F}" presName="text0" presStyleLbl="node1" presStyleIdx="3" presStyleCnt="7" custScaleX="242006" custRadScaleRad="126809" custRadScaleInc="-4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9D072-78EE-4DCB-B981-9E2FEC7FDD1A}" type="pres">
      <dgm:prSet presAssocID="{2685BDB2-3BB9-420B-B159-8C150D6672F3}" presName="Name56" presStyleLbl="parChTrans1D2" presStyleIdx="3" presStyleCnt="6"/>
      <dgm:spPr/>
      <dgm:t>
        <a:bodyPr/>
        <a:lstStyle/>
        <a:p>
          <a:endParaRPr lang="ru-RU"/>
        </a:p>
      </dgm:t>
    </dgm:pt>
    <dgm:pt modelId="{554D2062-6BD7-4CF0-8F79-E9784C13C55D}" type="pres">
      <dgm:prSet presAssocID="{2C1BE0DC-2AC7-47F9-B10C-5F89818B4B95}" presName="text0" presStyleLbl="node1" presStyleIdx="4" presStyleCnt="7" custScaleX="24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7E1F4-8FD0-4D77-9993-40F9A2D2D31B}" type="pres">
      <dgm:prSet presAssocID="{0EC8E53B-1C3C-4A92-914C-3E4044ED8238}" presName="Name56" presStyleLbl="parChTrans1D2" presStyleIdx="4" presStyleCnt="6"/>
      <dgm:spPr/>
      <dgm:t>
        <a:bodyPr/>
        <a:lstStyle/>
        <a:p>
          <a:endParaRPr lang="ru-RU"/>
        </a:p>
      </dgm:t>
    </dgm:pt>
    <dgm:pt modelId="{AA65CD0E-ACAE-4A51-AD9B-80EF2A4EB814}" type="pres">
      <dgm:prSet presAssocID="{E4A5E0AE-F627-463A-9A01-9238EE50155E}" presName="text0" presStyleLbl="node1" presStyleIdx="5" presStyleCnt="7" custScaleX="242006" custRadScaleRad="128448" custRadScaleInc="4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7DE7B-EB11-45C9-8E06-EC55AC3A1B93}" type="pres">
      <dgm:prSet presAssocID="{E1FF33BF-115F-49F2-9015-BC51A925E17D}" presName="Name56" presStyleLbl="parChTrans1D2" presStyleIdx="5" presStyleCnt="6"/>
      <dgm:spPr/>
      <dgm:t>
        <a:bodyPr/>
        <a:lstStyle/>
        <a:p>
          <a:endParaRPr lang="ru-RU"/>
        </a:p>
      </dgm:t>
    </dgm:pt>
    <dgm:pt modelId="{0C49C920-60D3-4774-8989-C9DF41BF5D4A}" type="pres">
      <dgm:prSet presAssocID="{C85BD3BB-5989-45FA-A4CA-A0D96C80EBFF}" presName="text0" presStyleLbl="node1" presStyleIdx="6" presStyleCnt="7" custScaleX="242006" custRadScaleRad="132209" custRadScaleInc="-3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ECA012-FAB9-45B0-B8AC-FD3A5500C972}" type="presOf" srcId="{661DE73B-FA88-487F-A51F-AB581C923F80}" destId="{AC529B96-9EDA-4FEB-9B39-EEF63540630F}" srcOrd="0" destOrd="0" presId="urn:microsoft.com/office/officeart/2008/layout/RadialCluster"/>
    <dgm:cxn modelId="{BE8337CB-F740-45DA-BCF1-8112B7EC7919}" type="presOf" srcId="{BF6A89E3-3A25-430C-A42E-8C3B2A41F50F}" destId="{74303542-A100-471B-A056-D657D62D7C35}" srcOrd="0" destOrd="0" presId="urn:microsoft.com/office/officeart/2008/layout/RadialCluster"/>
    <dgm:cxn modelId="{5F07D1A8-72D3-48A8-8290-0ECD3B1D0BCB}" type="presOf" srcId="{C85BD3BB-5989-45FA-A4CA-A0D96C80EBFF}" destId="{0C49C920-60D3-4774-8989-C9DF41BF5D4A}" srcOrd="0" destOrd="0" presId="urn:microsoft.com/office/officeart/2008/layout/RadialCluster"/>
    <dgm:cxn modelId="{360EA2BF-0CCA-4160-9339-5E9146F48F33}" srcId="{661DE73B-FA88-487F-A51F-AB581C923F80}" destId="{2C1BE0DC-2AC7-47F9-B10C-5F89818B4B95}" srcOrd="3" destOrd="0" parTransId="{2685BDB2-3BB9-420B-B159-8C150D6672F3}" sibTransId="{3B6C3632-3647-4CAD-9269-5CA6FBACFCDE}"/>
    <dgm:cxn modelId="{4D90522C-5EBC-4EA9-AFC6-E4E35722251B}" srcId="{F4D6A3FF-B52B-44E5-8DC4-8D04BE924C94}" destId="{661DE73B-FA88-487F-A51F-AB581C923F80}" srcOrd="0" destOrd="0" parTransId="{BBC0F3B3-52F5-462F-B1A9-2751E8A76C3D}" sibTransId="{D5939BFC-F510-4DAB-82D3-F48A4F6440D0}"/>
    <dgm:cxn modelId="{547902F8-F31C-4294-92CD-F20481D903B2}" srcId="{661DE73B-FA88-487F-A51F-AB581C923F80}" destId="{C85BD3BB-5989-45FA-A4CA-A0D96C80EBFF}" srcOrd="5" destOrd="0" parTransId="{E1FF33BF-115F-49F2-9015-BC51A925E17D}" sibTransId="{252DA615-A94C-466F-9DED-C7748CB4B973}"/>
    <dgm:cxn modelId="{1E0254C6-5DDB-4815-B412-94F8903DBE9F}" srcId="{661DE73B-FA88-487F-A51F-AB581C923F80}" destId="{1BBDAE74-B214-495A-81D6-B175200FA3BA}" srcOrd="1" destOrd="0" parTransId="{83536DFF-D904-4C4C-8782-6AE07CDB2633}" sibTransId="{C7223D19-2284-4B8F-894C-D978AF30A850}"/>
    <dgm:cxn modelId="{7F2DBA67-6BAA-41CB-A4DA-D25FA032F894}" type="presOf" srcId="{F4D6A3FF-B52B-44E5-8DC4-8D04BE924C94}" destId="{3295A027-C7A8-4388-95AC-336074863782}" srcOrd="0" destOrd="0" presId="urn:microsoft.com/office/officeart/2008/layout/RadialCluster"/>
    <dgm:cxn modelId="{D98E2894-41BC-4DB0-835C-BC2C78DD46F8}" type="presOf" srcId="{8D859851-8D06-4159-810C-E06CF364F87A}" destId="{C9EC7A0F-E9B6-4EF5-AA0F-DEFDBFF2843E}" srcOrd="0" destOrd="0" presId="urn:microsoft.com/office/officeart/2008/layout/RadialCluster"/>
    <dgm:cxn modelId="{6654DA76-5723-404E-96E0-CDFD7BD936E7}" type="presOf" srcId="{83536DFF-D904-4C4C-8782-6AE07CDB2633}" destId="{F4926995-4796-4882-B259-B52C2DC087F9}" srcOrd="0" destOrd="0" presId="urn:microsoft.com/office/officeart/2008/layout/RadialCluster"/>
    <dgm:cxn modelId="{7F1055F1-A4A0-44CE-93CD-07AC536AF695}" type="presOf" srcId="{E1FF33BF-115F-49F2-9015-BC51A925E17D}" destId="{30E7DE7B-EB11-45C9-8E06-EC55AC3A1B93}" srcOrd="0" destOrd="0" presId="urn:microsoft.com/office/officeart/2008/layout/RadialCluster"/>
    <dgm:cxn modelId="{964F3BFA-8AE2-4281-B802-10E02D1727FD}" type="presOf" srcId="{E4A5E0AE-F627-463A-9A01-9238EE50155E}" destId="{AA65CD0E-ACAE-4A51-AD9B-80EF2A4EB814}" srcOrd="0" destOrd="0" presId="urn:microsoft.com/office/officeart/2008/layout/RadialCluster"/>
    <dgm:cxn modelId="{981DEF5F-E559-4C4D-8482-8A32D779D89B}" type="presOf" srcId="{2685BDB2-3BB9-420B-B159-8C150D6672F3}" destId="{8439D072-78EE-4DCB-B981-9E2FEC7FDD1A}" srcOrd="0" destOrd="0" presId="urn:microsoft.com/office/officeart/2008/layout/RadialCluster"/>
    <dgm:cxn modelId="{282E8987-6BC6-474F-A460-D76D85B50E95}" type="presOf" srcId="{1BBDAE74-B214-495A-81D6-B175200FA3BA}" destId="{2132EE45-4FA7-48A7-8ECA-3D22E62F4C2B}" srcOrd="0" destOrd="0" presId="urn:microsoft.com/office/officeart/2008/layout/RadialCluster"/>
    <dgm:cxn modelId="{9854BCD0-1947-44FE-8FAE-9591CF5F78C5}" type="presOf" srcId="{DDFD30D3-2439-4F75-A40B-E4BDF3D17897}" destId="{F560338D-5CBA-48CB-B7DC-0EE88758E40A}" srcOrd="0" destOrd="0" presId="urn:microsoft.com/office/officeart/2008/layout/RadialCluster"/>
    <dgm:cxn modelId="{39348AA4-9BC2-4CA7-A0C3-286A3D973C52}" srcId="{661DE73B-FA88-487F-A51F-AB581C923F80}" destId="{E4A5E0AE-F627-463A-9A01-9238EE50155E}" srcOrd="4" destOrd="0" parTransId="{0EC8E53B-1C3C-4A92-914C-3E4044ED8238}" sibTransId="{701EF84B-B0D2-4778-A5F9-38A9E7A969F2}"/>
    <dgm:cxn modelId="{13AD1809-321C-42EC-AE36-D35209468B01}" type="presOf" srcId="{2C1BE0DC-2AC7-47F9-B10C-5F89818B4B95}" destId="{554D2062-6BD7-4CF0-8F79-E9784C13C55D}" srcOrd="0" destOrd="0" presId="urn:microsoft.com/office/officeart/2008/layout/RadialCluster"/>
    <dgm:cxn modelId="{E025C079-6555-43FF-8FDF-3DA212BB92C4}" srcId="{661DE73B-FA88-487F-A51F-AB581C923F80}" destId="{DDFD30D3-2439-4F75-A40B-E4BDF3D17897}" srcOrd="0" destOrd="0" parTransId="{CC7BFA80-73AE-4575-9B8C-52452BD1CD7C}" sibTransId="{0332D18E-772E-496E-9D4F-C4D26EA33B95}"/>
    <dgm:cxn modelId="{5B9D2448-ECBE-4ED2-840C-4A332FF369D6}" srcId="{661DE73B-FA88-487F-A51F-AB581C923F80}" destId="{BF6A89E3-3A25-430C-A42E-8C3B2A41F50F}" srcOrd="2" destOrd="0" parTransId="{8D859851-8D06-4159-810C-E06CF364F87A}" sibTransId="{6D89F57D-5F0F-4B1E-81F5-126E84155DD6}"/>
    <dgm:cxn modelId="{8B3FC98A-A741-420C-BAE4-BFFBF694FDF4}" type="presOf" srcId="{0EC8E53B-1C3C-4A92-914C-3E4044ED8238}" destId="{5807E1F4-8FD0-4D77-9993-40F9A2D2D31B}" srcOrd="0" destOrd="0" presId="urn:microsoft.com/office/officeart/2008/layout/RadialCluster"/>
    <dgm:cxn modelId="{ED4876F8-EDF5-45DA-9EDC-62E8AAE348C9}" type="presOf" srcId="{CC7BFA80-73AE-4575-9B8C-52452BD1CD7C}" destId="{51AD997D-97BC-46C5-B919-041AA9A6BCC8}" srcOrd="0" destOrd="0" presId="urn:microsoft.com/office/officeart/2008/layout/RadialCluster"/>
    <dgm:cxn modelId="{2C720227-6335-4231-97D8-79AFA28267B2}" type="presParOf" srcId="{3295A027-C7A8-4388-95AC-336074863782}" destId="{F1137788-F6E6-49DD-A1E1-14F372924844}" srcOrd="0" destOrd="0" presId="urn:microsoft.com/office/officeart/2008/layout/RadialCluster"/>
    <dgm:cxn modelId="{9AECCC1D-F710-4A13-BFD2-F6BA4FBC2E88}" type="presParOf" srcId="{F1137788-F6E6-49DD-A1E1-14F372924844}" destId="{AC529B96-9EDA-4FEB-9B39-EEF63540630F}" srcOrd="0" destOrd="0" presId="urn:microsoft.com/office/officeart/2008/layout/RadialCluster"/>
    <dgm:cxn modelId="{99C3CAE0-3BC4-4511-A380-CABCAEE62492}" type="presParOf" srcId="{F1137788-F6E6-49DD-A1E1-14F372924844}" destId="{51AD997D-97BC-46C5-B919-041AA9A6BCC8}" srcOrd="1" destOrd="0" presId="urn:microsoft.com/office/officeart/2008/layout/RadialCluster"/>
    <dgm:cxn modelId="{34878FF0-E8ED-4A52-8C24-5F58D1663742}" type="presParOf" srcId="{F1137788-F6E6-49DD-A1E1-14F372924844}" destId="{F560338D-5CBA-48CB-B7DC-0EE88758E40A}" srcOrd="2" destOrd="0" presId="urn:microsoft.com/office/officeart/2008/layout/RadialCluster"/>
    <dgm:cxn modelId="{7F8F8702-0493-411A-BEDE-67140426BC10}" type="presParOf" srcId="{F1137788-F6E6-49DD-A1E1-14F372924844}" destId="{F4926995-4796-4882-B259-B52C2DC087F9}" srcOrd="3" destOrd="0" presId="urn:microsoft.com/office/officeart/2008/layout/RadialCluster"/>
    <dgm:cxn modelId="{1695B9FA-089C-4006-B42D-296D2647969B}" type="presParOf" srcId="{F1137788-F6E6-49DD-A1E1-14F372924844}" destId="{2132EE45-4FA7-48A7-8ECA-3D22E62F4C2B}" srcOrd="4" destOrd="0" presId="urn:microsoft.com/office/officeart/2008/layout/RadialCluster"/>
    <dgm:cxn modelId="{CDCC8316-E6A1-44D5-881E-0BC6256F4F1B}" type="presParOf" srcId="{F1137788-F6E6-49DD-A1E1-14F372924844}" destId="{C9EC7A0F-E9B6-4EF5-AA0F-DEFDBFF2843E}" srcOrd="5" destOrd="0" presId="urn:microsoft.com/office/officeart/2008/layout/RadialCluster"/>
    <dgm:cxn modelId="{89DD9E41-2C8E-4ABD-BAAA-03D9BDAD43D0}" type="presParOf" srcId="{F1137788-F6E6-49DD-A1E1-14F372924844}" destId="{74303542-A100-471B-A056-D657D62D7C35}" srcOrd="6" destOrd="0" presId="urn:microsoft.com/office/officeart/2008/layout/RadialCluster"/>
    <dgm:cxn modelId="{D59CD471-EE98-4449-845B-FD411E37B0A2}" type="presParOf" srcId="{F1137788-F6E6-49DD-A1E1-14F372924844}" destId="{8439D072-78EE-4DCB-B981-9E2FEC7FDD1A}" srcOrd="7" destOrd="0" presId="urn:microsoft.com/office/officeart/2008/layout/RadialCluster"/>
    <dgm:cxn modelId="{243F3835-ABE2-4EDD-9AAF-B77A91325683}" type="presParOf" srcId="{F1137788-F6E6-49DD-A1E1-14F372924844}" destId="{554D2062-6BD7-4CF0-8F79-E9784C13C55D}" srcOrd="8" destOrd="0" presId="urn:microsoft.com/office/officeart/2008/layout/RadialCluster"/>
    <dgm:cxn modelId="{DE262715-A6C4-4A27-8DDD-E4315619C579}" type="presParOf" srcId="{F1137788-F6E6-49DD-A1E1-14F372924844}" destId="{5807E1F4-8FD0-4D77-9993-40F9A2D2D31B}" srcOrd="9" destOrd="0" presId="urn:microsoft.com/office/officeart/2008/layout/RadialCluster"/>
    <dgm:cxn modelId="{90177765-6C94-4355-8948-563B571900F3}" type="presParOf" srcId="{F1137788-F6E6-49DD-A1E1-14F372924844}" destId="{AA65CD0E-ACAE-4A51-AD9B-80EF2A4EB814}" srcOrd="10" destOrd="0" presId="urn:microsoft.com/office/officeart/2008/layout/RadialCluster"/>
    <dgm:cxn modelId="{1A5786B4-F84A-4A4A-BFBC-E6B07E425445}" type="presParOf" srcId="{F1137788-F6E6-49DD-A1E1-14F372924844}" destId="{30E7DE7B-EB11-45C9-8E06-EC55AC3A1B93}" srcOrd="11" destOrd="0" presId="urn:microsoft.com/office/officeart/2008/layout/RadialCluster"/>
    <dgm:cxn modelId="{B3B2DFD4-CE06-4BC2-B132-CEB7D75E076B}" type="presParOf" srcId="{F1137788-F6E6-49DD-A1E1-14F372924844}" destId="{0C49C920-60D3-4774-8989-C9DF41BF5D4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9B96-9EDA-4FEB-9B39-EEF63540630F}">
      <dsp:nvSpPr>
        <dsp:cNvPr id="0" name=""/>
        <dsp:cNvSpPr/>
      </dsp:nvSpPr>
      <dsp:spPr>
        <a:xfrm>
          <a:off x="3323027" y="2016224"/>
          <a:ext cx="1598577" cy="12961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РАДА СУДДІВ УКРАЇНИ</a:t>
          </a:r>
          <a:endParaRPr lang="ru-RU" sz="2000" b="1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6299" y="2079496"/>
        <a:ext cx="1472033" cy="1169598"/>
      </dsp:txXfrm>
    </dsp:sp>
    <dsp:sp modelId="{51AD997D-97BC-46C5-B919-041AA9A6BCC8}">
      <dsp:nvSpPr>
        <dsp:cNvPr id="0" name=""/>
        <dsp:cNvSpPr/>
      </dsp:nvSpPr>
      <dsp:spPr>
        <a:xfrm rot="16200000">
          <a:off x="3649956" y="1543864"/>
          <a:ext cx="944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71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338D-5CBA-48CB-B7DC-0EE88758E40A}">
      <dsp:nvSpPr>
        <dsp:cNvPr id="0" name=""/>
        <dsp:cNvSpPr/>
      </dsp:nvSpPr>
      <dsp:spPr>
        <a:xfrm>
          <a:off x="2825567" y="457"/>
          <a:ext cx="2593497" cy="1071046"/>
        </a:xfrm>
        <a:prstGeom prst="roundRect">
          <a:avLst/>
        </a:prstGeom>
        <a:gradFill rotWithShape="0">
          <a:gsLst>
            <a:gs pos="0">
              <a:schemeClr val="accent2">
                <a:hueOff val="-139687"/>
                <a:satOff val="-1610"/>
                <a:lumOff val="360"/>
                <a:alphaOff val="0"/>
                <a:tint val="70000"/>
                <a:satMod val="130000"/>
              </a:schemeClr>
            </a:gs>
            <a:gs pos="43000">
              <a:schemeClr val="accent2">
                <a:hueOff val="-139687"/>
                <a:satOff val="-1610"/>
                <a:lumOff val="360"/>
                <a:alphaOff val="0"/>
                <a:tint val="44000"/>
                <a:satMod val="165000"/>
              </a:schemeClr>
            </a:gs>
            <a:gs pos="93000">
              <a:schemeClr val="accent2">
                <a:hueOff val="-139687"/>
                <a:satOff val="-1610"/>
                <a:lumOff val="360"/>
                <a:alphaOff val="0"/>
                <a:tint val="15000"/>
                <a:satMod val="165000"/>
              </a:schemeClr>
            </a:gs>
            <a:gs pos="100000">
              <a:schemeClr val="accent2">
                <a:hueOff val="-139687"/>
                <a:satOff val="-1610"/>
                <a:lumOff val="36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39687"/>
              <a:satOff val="-1610"/>
              <a:lumOff val="36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стратегічного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500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7851" y="52741"/>
        <a:ext cx="2488929" cy="966478"/>
      </dsp:txXfrm>
    </dsp:sp>
    <dsp:sp modelId="{F4926995-4796-4882-B259-B52C2DC087F9}">
      <dsp:nvSpPr>
        <dsp:cNvPr id="0" name=""/>
        <dsp:cNvSpPr/>
      </dsp:nvSpPr>
      <dsp:spPr>
        <a:xfrm rot="20592324">
          <a:off x="4912949" y="2364420"/>
          <a:ext cx="405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88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2EE45-4FA7-48A7-8ECA-3D22E62F4C2B}">
      <dsp:nvSpPr>
        <dsp:cNvPr id="0" name=""/>
        <dsp:cNvSpPr/>
      </dsp:nvSpPr>
      <dsp:spPr>
        <a:xfrm>
          <a:off x="5310175" y="1143058"/>
          <a:ext cx="2664572" cy="1521240"/>
        </a:xfrm>
        <a:prstGeom prst="roundRect">
          <a:avLst/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70000"/>
                <a:satMod val="130000"/>
              </a:schemeClr>
            </a:gs>
            <a:gs pos="43000">
              <a:schemeClr val="accent2">
                <a:hueOff val="-279374"/>
                <a:satOff val="-3219"/>
                <a:lumOff val="720"/>
                <a:alphaOff val="0"/>
                <a:tint val="44000"/>
                <a:satMod val="165000"/>
              </a:schemeClr>
            </a:gs>
            <a:gs pos="93000">
              <a:schemeClr val="accent2">
                <a:hueOff val="-279374"/>
                <a:satOff val="-3219"/>
                <a:lumOff val="720"/>
                <a:alphaOff val="0"/>
                <a:tint val="15000"/>
                <a:satMod val="165000"/>
              </a:schemeClr>
            </a:gs>
            <a:gs pos="100000">
              <a:schemeClr val="accent2">
                <a:hueOff val="-279374"/>
                <a:satOff val="-3219"/>
                <a:lumOff val="72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гарантій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незалежності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правового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суддів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сімей</a:t>
          </a:r>
          <a:r>
            <a:rPr lang="ru-RU" sz="15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500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4436" y="1217319"/>
        <a:ext cx="2516050" cy="1372718"/>
      </dsp:txXfrm>
    </dsp:sp>
    <dsp:sp modelId="{C9EC7A0F-E9B6-4EF5-AA0F-DEFDBFF2843E}">
      <dsp:nvSpPr>
        <dsp:cNvPr id="0" name=""/>
        <dsp:cNvSpPr/>
      </dsp:nvSpPr>
      <dsp:spPr>
        <a:xfrm rot="970110">
          <a:off x="4911374" y="2968061"/>
          <a:ext cx="517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31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03542-A100-471B-A056-D657D62D7C35}">
      <dsp:nvSpPr>
        <dsp:cNvPr id="0" name=""/>
        <dsp:cNvSpPr/>
      </dsp:nvSpPr>
      <dsp:spPr>
        <a:xfrm>
          <a:off x="5418462" y="2880315"/>
          <a:ext cx="2591997" cy="1071046"/>
        </a:xfrm>
        <a:prstGeom prst="round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70000"/>
                <a:satMod val="130000"/>
              </a:schemeClr>
            </a:gs>
            <a:gs pos="43000">
              <a:schemeClr val="accent2">
                <a:hueOff val="-419062"/>
                <a:satOff val="-4829"/>
                <a:lumOff val="1079"/>
                <a:alphaOff val="0"/>
                <a:tint val="44000"/>
                <a:satMod val="165000"/>
              </a:schemeClr>
            </a:gs>
            <a:gs pos="93000">
              <a:schemeClr val="accent2">
                <a:hueOff val="-419062"/>
                <a:satOff val="-4829"/>
                <a:lumOff val="1079"/>
                <a:alphaOff val="0"/>
                <a:tint val="15000"/>
                <a:satMod val="16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комунікації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   (в тому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ЗМІ) </a:t>
          </a:r>
          <a:endParaRPr lang="ru-RU" sz="1500" b="1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0746" y="2932599"/>
        <a:ext cx="2487429" cy="966478"/>
      </dsp:txXfrm>
    </dsp:sp>
    <dsp:sp modelId="{8439D072-78EE-4DCB-B981-9E2FEC7FDD1A}">
      <dsp:nvSpPr>
        <dsp:cNvPr id="0" name=""/>
        <dsp:cNvSpPr/>
      </dsp:nvSpPr>
      <dsp:spPr>
        <a:xfrm rot="5400000">
          <a:off x="3649956" y="3784727"/>
          <a:ext cx="944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471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D2062-6BD7-4CF0-8F79-E9784C13C55D}">
      <dsp:nvSpPr>
        <dsp:cNvPr id="0" name=""/>
        <dsp:cNvSpPr/>
      </dsp:nvSpPr>
      <dsp:spPr>
        <a:xfrm>
          <a:off x="2826317" y="4257087"/>
          <a:ext cx="2591997" cy="1071046"/>
        </a:xfrm>
        <a:prstGeom prst="roundRect">
          <a:avLst/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70000"/>
                <a:satMod val="130000"/>
              </a:schemeClr>
            </a:gs>
            <a:gs pos="43000">
              <a:schemeClr val="accent2">
                <a:hueOff val="-558749"/>
                <a:satOff val="-6439"/>
                <a:lumOff val="1439"/>
                <a:alphaOff val="0"/>
                <a:tint val="44000"/>
                <a:satMod val="165000"/>
              </a:schemeClr>
            </a:gs>
            <a:gs pos="93000">
              <a:schemeClr val="accent2">
                <a:hueOff val="-558749"/>
                <a:satOff val="-6439"/>
                <a:lumOff val="1439"/>
                <a:alphaOff val="0"/>
                <a:tint val="15000"/>
                <a:satMod val="165000"/>
              </a:schemeClr>
            </a:gs>
            <a:gs pos="100000">
              <a:schemeClr val="accent2">
                <a:hueOff val="-558749"/>
                <a:satOff val="-6439"/>
                <a:lumOff val="143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адміністрування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організаційного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суду</a:t>
          </a:r>
          <a:endParaRPr lang="ru-RU" sz="1500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8601" y="4309371"/>
        <a:ext cx="2487429" cy="966478"/>
      </dsp:txXfrm>
    </dsp:sp>
    <dsp:sp modelId="{5807E1F4-8FD0-4D77-9993-40F9A2D2D31B}">
      <dsp:nvSpPr>
        <dsp:cNvPr id="0" name=""/>
        <dsp:cNvSpPr/>
      </dsp:nvSpPr>
      <dsp:spPr>
        <a:xfrm rot="9842598">
          <a:off x="2779188" y="2969056"/>
          <a:ext cx="554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52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5CD0E-ACAE-4A51-AD9B-80EF2A4EB814}">
      <dsp:nvSpPr>
        <dsp:cNvPr id="0" name=""/>
        <dsp:cNvSpPr/>
      </dsp:nvSpPr>
      <dsp:spPr>
        <a:xfrm>
          <a:off x="197873" y="2880317"/>
          <a:ext cx="2591997" cy="1071046"/>
        </a:xfrm>
        <a:prstGeom prst="roundRect">
          <a:avLst/>
        </a:prstGeom>
        <a:gradFill rotWithShape="0">
          <a:gsLst>
            <a:gs pos="0">
              <a:schemeClr val="accent2">
                <a:hueOff val="-698436"/>
                <a:satOff val="-8048"/>
                <a:lumOff val="1799"/>
                <a:alphaOff val="0"/>
                <a:tint val="70000"/>
                <a:satMod val="130000"/>
              </a:schemeClr>
            </a:gs>
            <a:gs pos="43000">
              <a:schemeClr val="accent2">
                <a:hueOff val="-698436"/>
                <a:satOff val="-8048"/>
                <a:lumOff val="1799"/>
                <a:alphaOff val="0"/>
                <a:tint val="44000"/>
                <a:satMod val="165000"/>
              </a:schemeClr>
            </a:gs>
            <a:gs pos="93000">
              <a:schemeClr val="accent2">
                <a:hueOff val="-698436"/>
                <a:satOff val="-8048"/>
                <a:lumOff val="1799"/>
                <a:alphaOff val="0"/>
                <a:tint val="15000"/>
                <a:satMod val="165000"/>
              </a:schemeClr>
            </a:gs>
            <a:gs pos="100000">
              <a:schemeClr val="accent2">
                <a:hueOff val="-698436"/>
                <a:satOff val="-8048"/>
                <a:lumOff val="179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98436"/>
              <a:satOff val="-8048"/>
              <a:lumOff val="179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бюджетного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планування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фінансового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матеріально-технічного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endParaRPr lang="ru-RU" sz="1500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157" y="2932601"/>
        <a:ext cx="2487429" cy="966478"/>
      </dsp:txXfrm>
    </dsp:sp>
    <dsp:sp modelId="{30E7DE7B-EB11-45C9-8E06-EC55AC3A1B93}">
      <dsp:nvSpPr>
        <dsp:cNvPr id="0" name=""/>
        <dsp:cNvSpPr/>
      </dsp:nvSpPr>
      <dsp:spPr>
        <a:xfrm rot="11925216">
          <a:off x="2737922" y="2296297"/>
          <a:ext cx="601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105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9C920-60D3-4774-8989-C9DF41BF5D4A}">
      <dsp:nvSpPr>
        <dsp:cNvPr id="0" name=""/>
        <dsp:cNvSpPr/>
      </dsp:nvSpPr>
      <dsp:spPr>
        <a:xfrm>
          <a:off x="161880" y="1224131"/>
          <a:ext cx="2591997" cy="1071046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Комітет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етики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врегулювання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конфлікту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професійного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суддів</a:t>
          </a:r>
          <a:endParaRPr lang="ru-RU" sz="1500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164" y="1276415"/>
        <a:ext cx="2487429" cy="966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0.83051</cdr:x>
      <cdr:y>0.53077</cdr:y>
    </cdr:from>
    <cdr:to>
      <cdr:x>0.9575</cdr:x>
      <cdr:y>0.70237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2769404"/>
          <a:ext cx="1079027" cy="895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0.83051</cdr:x>
      <cdr:y>0.53077</cdr:y>
    </cdr:from>
    <cdr:to>
      <cdr:x>0.9575</cdr:x>
      <cdr:y>0.70237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56784" y="2769404"/>
          <a:ext cx="1079027" cy="895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16" cy="497684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64" y="1"/>
            <a:ext cx="2972016" cy="497684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A8BE213-931F-43F7-8180-B96AF717E0D2}" type="datetimeFigureOut">
              <a:rPr lang="ru-RU"/>
              <a:pPr>
                <a:defRPr/>
              </a:pPr>
              <a:t>30.03.2018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77" y="4725597"/>
            <a:ext cx="5487048" cy="4475953"/>
          </a:xfrm>
          <a:prstGeom prst="rect">
            <a:avLst/>
          </a:prstGeom>
        </p:spPr>
        <p:txBody>
          <a:bodyPr vert="horz" lIns="92647" tIns="46324" rIns="92647" bIns="46324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992"/>
            <a:ext cx="2972016" cy="497684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64" y="9447992"/>
            <a:ext cx="2972016" cy="497684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13E218B6-336C-4389-8882-F614DFDC0D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58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73075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49325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423988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900238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376839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852207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327574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802942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9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2647" tIns="46324" rIns="92647" bIns="4632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98FDD-51FE-485A-9E60-7EE52C9B7AB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1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Потрібно квадратики з </a:t>
            </a:r>
            <a:r>
              <a:rPr lang="uk-UA" dirty="0" err="1" smtClean="0"/>
              <a:t>цветом</a:t>
            </a:r>
            <a:r>
              <a:rPr lang="uk-UA" dirty="0" smtClean="0"/>
              <a:t> зробити більшими бо з залу</a:t>
            </a:r>
            <a:r>
              <a:rPr lang="uk-UA" baseline="0" dirty="0" smtClean="0"/>
              <a:t> не видно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 цифри? И ще один слайд щодо виступів на телебаченні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 цифри? И ще один слайд щодо виступів на телебаченні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Квадратики з </a:t>
            </a:r>
            <a:r>
              <a:rPr lang="uk-UA" dirty="0" err="1" smtClean="0"/>
              <a:t>цветом</a:t>
            </a:r>
            <a:r>
              <a:rPr lang="uk-UA" dirty="0" smtClean="0"/>
              <a:t> </a:t>
            </a:r>
            <a:r>
              <a:rPr lang="uk-UA" dirty="0" err="1" smtClean="0"/>
              <a:t>больше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Квадратики с </a:t>
            </a:r>
            <a:r>
              <a:rPr lang="uk-UA" dirty="0" err="1" smtClean="0"/>
              <a:t>цветом</a:t>
            </a:r>
            <a:r>
              <a:rPr lang="uk-UA" dirty="0" smtClean="0"/>
              <a:t> </a:t>
            </a:r>
            <a:r>
              <a:rPr lang="uk-UA" dirty="0" err="1" smtClean="0"/>
              <a:t>побольше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Бездоганно 7 8 відсотків. З незначними порушеннями 20, з грубими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218B6-336C-4389-8882-F614DFDC0D5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34F71-9954-4C1F-BB1C-79BEEB118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B68A-0CFB-4703-A4F4-730A0FBA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B68A-0CFB-4703-A4F4-730A0FBA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502833"/>
            <a:ext cx="8153400" cy="3640667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15.05.2012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0C60-B8CA-486E-B49B-15EEC0B0B0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B68A-0CFB-4703-A4F4-730A0FBA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6E041-D7EF-4CC6-A876-5BD1DA137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B68A-0CFB-4703-A4F4-730A0FBA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4D9F6-811D-4B66-839E-5699DB7C3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5757E-11F8-449C-B8A5-8A9FF2B612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0188A-D31A-4C9E-A6B2-55E2812B7E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742B-28C5-440B-8FFF-91A7899ED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CC11820-E8D9-48BB-AA4B-63F50FED7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15.05.2012</a:t>
            </a: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33B68A-0CFB-4703-A4F4-730A0FBAE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9"/>
          <p:cNvSpPr>
            <a:spLocks noGrp="1"/>
          </p:cNvSpPr>
          <p:nvPr>
            <p:ph type="ctrTitle"/>
          </p:nvPr>
        </p:nvSpPr>
        <p:spPr>
          <a:xfrm>
            <a:off x="2013865" y="3140968"/>
            <a:ext cx="6859488" cy="2520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</a:t>
            </a:r>
            <a:r>
              <a:rPr lang="ru-RU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України про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суддівського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стан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судів</a:t>
            </a:r>
            <a:endParaRPr sz="2800" b="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0" y="6525345"/>
            <a:ext cx="9144000" cy="332655"/>
          </a:xfrm>
          <a:solidFill>
            <a:srgbClr val="99CCFF"/>
          </a:solidFill>
          <a:ln>
            <a:solidFill>
              <a:srgbClr val="99CCFF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 2018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17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0" y="108000"/>
            <a:ext cx="1567581" cy="1613936"/>
          </a:xfrm>
          <a:prstGeom prst="rect">
            <a:avLst/>
          </a:prstGeom>
          <a:ln>
            <a:noFill/>
          </a:ln>
          <a:effectLst>
            <a:glow rad="228600">
              <a:srgbClr val="0070C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reflection stA="73000" endPos="69000" dist="889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 публікацій в засобах масової інформації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4514472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074063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 участі членів Ради суддів України у телевізійних та радіо програмах загальноукраїнських ЗМІ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8374300"/>
              </p:ext>
            </p:extLst>
          </p:nvPr>
        </p:nvGraphicFramePr>
        <p:xfrm>
          <a:off x="611560" y="1484784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417595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Щодо он-лайн трансляції судових засідань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Объект 7" descr="C:\Users\davidenko.DSA\AppData\Local\Microsoft\Windows\Temporary Internet Files\Content.Outlook\DL7BZHRE\ОПитування_інфограф .pn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6" t="43224" b="22620"/>
          <a:stretch/>
        </p:blipFill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74881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5272"/>
            <a:ext cx="8363272" cy="6552728"/>
          </a:xfrm>
        </p:spPr>
        <p:txBody>
          <a:bodyPr>
            <a:normAutofit/>
          </a:bodyPr>
          <a:lstStyle/>
          <a:p>
            <a:r>
              <a:rPr lang="ru-RU" sz="3100" dirty="0" err="1" smtClean="0"/>
              <a:t>Комітетом</a:t>
            </a:r>
            <a:r>
              <a:rPr lang="ru-RU" sz="3100" dirty="0" smtClean="0"/>
              <a:t> </a:t>
            </a:r>
            <a:r>
              <a:rPr lang="ru-RU" sz="3100" dirty="0" err="1" smtClean="0"/>
              <a:t>адміністрування</a:t>
            </a:r>
            <a:r>
              <a:rPr lang="ru-RU" sz="3100" dirty="0" smtClean="0"/>
              <a:t> та </a:t>
            </a:r>
            <a:r>
              <a:rPr lang="ru-RU" sz="3100" dirty="0" err="1" smtClean="0"/>
              <a:t>організаційного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забеспечення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опрацьовано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1 </a:t>
            </a:r>
            <a:r>
              <a:rPr lang="ru-RU" sz="3100" dirty="0" err="1" smtClean="0"/>
              <a:t>грудня</a:t>
            </a:r>
            <a:r>
              <a:rPr lang="ru-RU" sz="3100" dirty="0" smtClean="0"/>
              <a:t> 2015 року до 1 лютого 2018 року </a:t>
            </a:r>
            <a:r>
              <a:rPr lang="ru-RU" sz="3100" dirty="0" err="1" smtClean="0"/>
              <a:t>усього</a:t>
            </a:r>
            <a:r>
              <a:rPr lang="ru-RU" sz="3100" dirty="0" smtClean="0"/>
              <a:t>  310 </a:t>
            </a:r>
            <a:r>
              <a:rPr lang="ru-RU" sz="3100" dirty="0" err="1" smtClean="0"/>
              <a:t>документів</a:t>
            </a:r>
            <a:r>
              <a:rPr lang="ru-RU" sz="3100" dirty="0" smtClean="0"/>
              <a:t>, </a:t>
            </a:r>
            <a:r>
              <a:rPr lang="ru-RU" sz="3100" dirty="0" err="1" smtClean="0"/>
              <a:t>з</a:t>
            </a:r>
            <a:r>
              <a:rPr lang="ru-RU" sz="3100" dirty="0" smtClean="0"/>
              <a:t> них:</a:t>
            </a:r>
            <a:br>
              <a:rPr lang="ru-RU" sz="3100" dirty="0" smtClean="0"/>
            </a:br>
            <a:r>
              <a:rPr lang="ru-RU" sz="3100" dirty="0" smtClean="0"/>
              <a:t>За 2015 </a:t>
            </a:r>
            <a:r>
              <a:rPr lang="ru-RU" sz="3100" dirty="0" err="1" smtClean="0"/>
              <a:t>рік</a:t>
            </a:r>
            <a:r>
              <a:rPr lang="ru-RU" sz="3100" dirty="0" smtClean="0"/>
              <a:t> - 12</a:t>
            </a:r>
            <a:br>
              <a:rPr lang="ru-RU" sz="3100" dirty="0" smtClean="0"/>
            </a:br>
            <a:r>
              <a:rPr lang="ru-RU" sz="3100" dirty="0" smtClean="0"/>
              <a:t>За 2016 </a:t>
            </a:r>
            <a:r>
              <a:rPr lang="ru-RU" sz="3100" dirty="0" err="1" smtClean="0"/>
              <a:t>рік</a:t>
            </a:r>
            <a:r>
              <a:rPr lang="ru-RU" sz="3100" dirty="0" smtClean="0"/>
              <a:t> – 168</a:t>
            </a:r>
            <a:br>
              <a:rPr lang="ru-RU" sz="3100" dirty="0" smtClean="0"/>
            </a:br>
            <a:r>
              <a:rPr lang="ru-RU" sz="3100" dirty="0" smtClean="0"/>
              <a:t>За 2017 </a:t>
            </a:r>
            <a:r>
              <a:rPr lang="ru-RU" sz="3100" dirty="0" err="1" smtClean="0"/>
              <a:t>рік</a:t>
            </a:r>
            <a:r>
              <a:rPr lang="ru-RU" sz="3100" dirty="0" smtClean="0"/>
              <a:t> – 130 </a:t>
            </a:r>
            <a:br>
              <a:rPr lang="ru-RU" sz="3100" dirty="0" smtClean="0"/>
            </a:br>
            <a:r>
              <a:rPr lang="ru-RU" sz="3100" dirty="0" smtClean="0"/>
              <a:t>Дано </a:t>
            </a:r>
            <a:r>
              <a:rPr lang="ru-RU" sz="3100" dirty="0" err="1" smtClean="0"/>
              <a:t>відповідей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у 2015 – 9, </a:t>
            </a:r>
            <a:br>
              <a:rPr lang="ru-RU" sz="3100" dirty="0" smtClean="0"/>
            </a:br>
            <a:r>
              <a:rPr lang="ru-RU" sz="3100" dirty="0" smtClean="0"/>
              <a:t>у 2016 – 104, </a:t>
            </a:r>
            <a:br>
              <a:rPr lang="ru-RU" sz="3100" dirty="0" smtClean="0"/>
            </a:br>
            <a:r>
              <a:rPr lang="ru-RU" sz="3100" dirty="0" smtClean="0"/>
              <a:t>у 2017 – 176.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877272"/>
            <a:ext cx="8424936" cy="504056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668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Звернення за роз’ясненням щодо наявності чи відсутності  конфлікту інтересів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2529667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533735"/>
              </p:ext>
            </p:extLst>
          </p:nvPr>
        </p:nvGraphicFramePr>
        <p:xfrm>
          <a:off x="755576" y="1484784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0156526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Звернення за роз’ясненням щодо наявності чи відсутності  конфлікту інтересів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4324924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72606"/>
              </p:ext>
            </p:extLst>
          </p:nvPr>
        </p:nvGraphicFramePr>
        <p:xfrm>
          <a:off x="611560" y="1268760"/>
          <a:ext cx="8208912" cy="424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026971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Звернення з повідомленням про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можливий реальний чи потенційний  конфлікт інтересів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1015667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51516"/>
              </p:ext>
            </p:extLst>
          </p:nvPr>
        </p:nvGraphicFramePr>
        <p:xfrm>
          <a:off x="467544" y="1556792"/>
          <a:ext cx="8144169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796786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1125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733256"/>
            <a:ext cx="8367464" cy="6480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002060"/>
                </a:solidFill>
              </a:rPr>
              <a:t>201</a:t>
            </a:r>
            <a:r>
              <a:rPr lang="uk-UA" sz="1400" dirty="0">
                <a:solidFill>
                  <a:srgbClr val="002060"/>
                </a:solidFill>
              </a:rPr>
              <a:t>8</a:t>
            </a:r>
            <a:r>
              <a:rPr lang="uk-UA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В</a:t>
            </a:r>
            <a:r>
              <a:rPr lang="ru-RU" sz="1400" dirty="0" err="1" smtClean="0">
                <a:solidFill>
                  <a:srgbClr val="002060"/>
                </a:solidFill>
              </a:rPr>
              <a:t>ідділ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організаційного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забезпечення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суддівського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самоврядування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Державної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судової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адміністрації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України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764704"/>
          <a:ext cx="6351160" cy="4968552"/>
        </p:xfrm>
        <a:graphic>
          <a:graphicData uri="http://schemas.openxmlformats.org/drawingml/2006/table">
            <a:tbl>
              <a:tblPr/>
              <a:tblGrid>
                <a:gridCol w="1587292"/>
                <a:gridCol w="1587956"/>
                <a:gridCol w="1587956"/>
                <a:gridCol w="1587956"/>
              </a:tblGrid>
              <a:tr h="19669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Звернень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щодо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поведінки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суб’єктів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конфлікту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інтересів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( слайд)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суддів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адвокатів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Від громадян і громадських об’єднань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Всього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90668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47005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Результати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моніторингу судових процесів в Україні, який проводився центром політико - правових реформ на замовлення координатора проектів ОБСЄ в Україні та уряду Канади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0702849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32237"/>
              </p:ext>
            </p:extLst>
          </p:nvPr>
        </p:nvGraphicFramePr>
        <p:xfrm>
          <a:off x="395536" y="1916833"/>
          <a:ext cx="8144169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594928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Опитування проведено в 145 судах, розташованих в 15 областях 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33987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03800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Етичні норми та культура спілкування під час судового процесу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1724747"/>
              </p:ext>
            </p:extLst>
          </p:nvPr>
        </p:nvGraphicFramePr>
        <p:xfrm>
          <a:off x="609600" y="1503363"/>
          <a:ext cx="8153400" cy="43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59337"/>
              </p:ext>
            </p:extLst>
          </p:nvPr>
        </p:nvGraphicFramePr>
        <p:xfrm>
          <a:off x="467544" y="1556792"/>
          <a:ext cx="8144169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51219485"/>
              </p:ext>
            </p:extLst>
          </p:nvPr>
        </p:nvGraphicFramePr>
        <p:xfrm>
          <a:off x="251520" y="1397000"/>
          <a:ext cx="835292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3762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8750"/>
            <a:ext cx="8640960" cy="965994"/>
          </a:xfrm>
        </p:spPr>
        <p:txBody>
          <a:bodyPr>
            <a:noAutofit/>
          </a:bodyPr>
          <a:lstStyle/>
          <a:p>
            <a:pPr marL="0" indent="355600"/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метою організації конструктивної роботи Ради суддів України, попередньої підготовки питань до її засідань, узгодження пропозицій і надання рекомендацій, оперативного вирішення конкретних завдань та невідкладних питань діяльності утворено комітети Ради суддів України, а саме: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712968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01285197"/>
              </p:ext>
            </p:extLst>
          </p:nvPr>
        </p:nvGraphicFramePr>
        <p:xfrm>
          <a:off x="395536" y="1196752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194225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016224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Дякуємо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увагу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733256"/>
            <a:ext cx="8367464" cy="6480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002060"/>
                </a:solidFill>
              </a:rPr>
              <a:t>201</a:t>
            </a:r>
            <a:r>
              <a:rPr lang="uk-UA" sz="1400" dirty="0">
                <a:solidFill>
                  <a:srgbClr val="002060"/>
                </a:solidFill>
              </a:rPr>
              <a:t>8</a:t>
            </a:r>
            <a:r>
              <a:rPr lang="uk-UA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В</a:t>
            </a:r>
            <a:r>
              <a:rPr lang="ru-RU" sz="1400" dirty="0" err="1" smtClean="0">
                <a:solidFill>
                  <a:srgbClr val="002060"/>
                </a:solidFill>
              </a:rPr>
              <a:t>ідділ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організаційного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забезпечення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суддівського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самоврядування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Державної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судової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адміністрації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України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668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1000">
              <a:srgbClr val="85C2FF"/>
            </a:gs>
            <a:gs pos="50000">
              <a:schemeClr val="bg1"/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0188A-D31A-4C9E-A6B2-55E2812B7E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0417308"/>
              </p:ext>
            </p:extLst>
          </p:nvPr>
        </p:nvGraphicFramePr>
        <p:xfrm>
          <a:off x="-6085184" y="4077071"/>
          <a:ext cx="504056" cy="57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0466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України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(листопад 2015 р. – 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 р.)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7787156"/>
              </p:ext>
            </p:extLst>
          </p:nvPr>
        </p:nvGraphicFramePr>
        <p:xfrm>
          <a:off x="323528" y="1881992"/>
          <a:ext cx="8424936" cy="455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5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опрацьованої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Радою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коресонденції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439472" cy="54726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Більшість питань, розглянутих Радою суддів України стосувалися забезпечення організаційної єдності функціонування органів судової влади; зміцнення незалежності судів та суддів, захисту від втручання в їх діяльність; здійснення контролю за організацією діяльності судів та інших органів у системі судової влади; нормативного забезпечення функціонування автоматизованої системи документообігу в судах; фінансування, матеріально-технічного та інформаційного забезпечення судів, зокрема: </a:t>
            </a:r>
          </a:p>
          <a:p>
            <a:pPr marL="0" indent="1168400"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19969014"/>
              </p:ext>
            </p:extLst>
          </p:nvPr>
        </p:nvGraphicFramePr>
        <p:xfrm>
          <a:off x="683568" y="2996952"/>
          <a:ext cx="80402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20415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1820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звернень, які надійшли до Ради суддів України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(листопад 2015 р. –  </a:t>
            </a:r>
            <a:r>
              <a:rPr lang="ru-RU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 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0112670"/>
              </p:ext>
            </p:extLst>
          </p:nvPr>
        </p:nvGraphicFramePr>
        <p:xfrm>
          <a:off x="539552" y="1412776"/>
          <a:ext cx="3890963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47499168"/>
              </p:ext>
            </p:extLst>
          </p:nvPr>
        </p:nvGraphicFramePr>
        <p:xfrm>
          <a:off x="179512" y="1484784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02053207"/>
              </p:ext>
            </p:extLst>
          </p:nvPr>
        </p:nvGraphicFramePr>
        <p:xfrm>
          <a:off x="4644008" y="1700808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313750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8153400" cy="139804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звернень, які надійшли до Ради суддів України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(листопад 2015 р. – 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2018 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3195253"/>
              </p:ext>
            </p:extLst>
          </p:nvPr>
        </p:nvGraphicFramePr>
        <p:xfrm>
          <a:off x="539552" y="1412776"/>
          <a:ext cx="3890963" cy="364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92255180"/>
              </p:ext>
            </p:extLst>
          </p:nvPr>
        </p:nvGraphicFramePr>
        <p:xfrm>
          <a:off x="179512" y="1484784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3640339"/>
              </p:ext>
            </p:extLst>
          </p:nvPr>
        </p:nvGraphicFramePr>
        <p:xfrm>
          <a:off x="4644008" y="1700808"/>
          <a:ext cx="43924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561077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цей період Рада суддів стикнулась зі наступними викликами: </a:t>
            </a:r>
            <a:br>
              <a:rPr lang="uk-UA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733256"/>
            <a:ext cx="8367464" cy="6480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002060"/>
                </a:solidFill>
              </a:rPr>
              <a:t>201</a:t>
            </a:r>
            <a:r>
              <a:rPr lang="uk-UA" sz="1400" dirty="0">
                <a:solidFill>
                  <a:srgbClr val="002060"/>
                </a:solidFill>
              </a:rPr>
              <a:t>8</a:t>
            </a:r>
            <a:r>
              <a:rPr lang="uk-UA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>
                <a:solidFill>
                  <a:srgbClr val="002060"/>
                </a:solidFill>
              </a:rPr>
              <a:t>В</a:t>
            </a:r>
            <a:r>
              <a:rPr lang="ru-RU" sz="1400" dirty="0" err="1" smtClean="0">
                <a:solidFill>
                  <a:srgbClr val="002060"/>
                </a:solidFill>
              </a:rPr>
              <a:t>ідділ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організаційного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забезпечення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суддівського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самоврядування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Державної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судової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адміністрації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України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772816"/>
            <a:ext cx="847174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Порушення незалежності суддів</a:t>
            </a:r>
          </a:p>
          <a:p>
            <a:pPr algn="just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Нерівність в оплаті праці,</a:t>
            </a:r>
          </a:p>
          <a:p>
            <a:pPr marL="0" lvl="1" indent="0" algn="just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Оптимізація мережі судів тощо</a:t>
            </a:r>
          </a:p>
          <a:p>
            <a:pPr marL="0" lvl="1" indent="0" algn="just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Вилучення в судах оригіналів справ за рішеннями слідчих суддів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Проблема кримінальних проваджень відносно суддів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Проблема безпеки в судах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06683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175808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Національне опитування суддів щодо реформування судової системи та виконання законів України:« Про відновлення довіри до судової влади в Україні», «Про очищення влади», «Про забезпечення права на справедливий суд».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2330898"/>
              </p:ext>
            </p:extLst>
          </p:nvPr>
        </p:nvGraphicFramePr>
        <p:xfrm>
          <a:off x="899589" y="1916832"/>
          <a:ext cx="7704858" cy="4636728"/>
        </p:xfrm>
        <a:graphic>
          <a:graphicData uri="http://schemas.openxmlformats.org/drawingml/2006/table">
            <a:tbl>
              <a:tblPr firstRow="1" firstCol="1" bandRow="1"/>
              <a:tblGrid>
                <a:gridCol w="4907692"/>
                <a:gridCol w="1255231"/>
                <a:gridCol w="1541935"/>
              </a:tblGrid>
              <a:tr h="310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200" dirty="0" smtClean="0">
                          <a:effectLst/>
                          <a:latin typeface="Calibri"/>
                          <a:cs typeface="Times New Roman"/>
                        </a:rPr>
                        <a:t>Висловлені думки суддів щодо: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Погоджуюсь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погоджуюсь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Зміна назви «Вища рада юстиції» на «Вища рада правосуддя»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Розширення повноважень Вищої ради правосуддя порівняно з теперішніми повноваженнями Вищої ради юстиції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0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Передача Вищій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радi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правосуддя повноважень щодо надання згоди на затримання чи утримання від вартою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суддi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Скасування повноважень Президента України щодо переведення та звільнення суддів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0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Скасування повноважень Президента України щодо створення,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реорганiзацiї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 ліквідації судів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69,1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Скасування інституту першого призначення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суддi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термін 5 років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Підвищення мінімального віку кандидата на посаду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суддi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25 до 30 років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Звуження обсягу суддівської недоторканості до функціональної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5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Надання судам повноважень здійснювати контроль за виконанням судових рішень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212" marR="472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72556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9999">
              <a:schemeClr val="bg2">
                <a:lumMod val="0"/>
                <a:lumOff val="100000"/>
              </a:schemeClr>
            </a:gs>
            <a:gs pos="11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1758082"/>
          </a:xfrm>
        </p:spPr>
        <p:txBody>
          <a:bodyPr>
            <a:noAutofit/>
          </a:bodyPr>
          <a:lstStyle/>
          <a:p>
            <a:pPr algn="ctr"/>
            <a:r>
              <a:rPr lang="uk-UA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році підготовлено узагальнюючі результати опитування громадян, відповідно до яких індекс громадянського сприйняття якості роботи суду та якість роботи судів виросла на 4 пункти порівняно  </a:t>
            </a:r>
            <a:r>
              <a:rPr lang="uk-UA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роком, та склав у 2016 році 0,88 з можливих 1.0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fld id="{47E80C60-B8CA-486E-B49B-15EEC0B0B02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064896" cy="45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338732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800</Words>
  <Application>Microsoft Office PowerPoint</Application>
  <PresentationFormat>Экран (4:3)</PresentationFormat>
  <Paragraphs>146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Звіт Ради суддів України про виконання завдань органів суддівського самоврядування щодо забезпечення незалежності судів і суддів, стан організаційного та фінансового забезпечення діяльності судів</vt:lpstr>
      <vt:lpstr>З метою організації конструктивної роботи Ради суддів України, попередньої підготовки питань до її засідань, узгодження пропозицій і надання рекомендацій, оперативного вирішення конкретних завдань та невідкладних питань діяльності утворено комітети Ради суддів України, а саме:</vt:lpstr>
      <vt:lpstr>Презентация PowerPoint</vt:lpstr>
      <vt:lpstr>Кількість опрацьованої Радою суддів України коресонденції  за звітний період</vt:lpstr>
      <vt:lpstr>Порівняльний аналіз звернень, які надійшли до Ради суддів України за звітний період (листопад 2015 р. –  березень 2018 р.)</vt:lpstr>
      <vt:lpstr>Порівняльний аналіз звернень, які надійшли до Ради суддів України за звітний період (листопад 2015 р. –  березень 2018 р.)</vt:lpstr>
      <vt:lpstr>У цей період Рада суддів стикнулась зі наступними викликами:  </vt:lpstr>
      <vt:lpstr> Національне опитування суддів щодо реформування судової системи та виконання законів України:« Про відновлення довіри до судової влади в Україні», «Про очищення влади», «Про забезпечення права на справедливий суд».</vt:lpstr>
      <vt:lpstr>У 2016 році підготовлено узагальнюючі результати опитування громадян, відповідно до яких індекс громадянського сприйняття якості роботи суду та якість роботи судів виросла на 4 пункти порівняно  з 2015 роком, та склав у 2016 році 0,88 з можливих 1.0 </vt:lpstr>
      <vt:lpstr>Щодо публікацій в засобах масової інформації</vt:lpstr>
      <vt:lpstr>Щодо участі членів Ради суддів України у телевізійних та радіо програмах загальноукраїнських ЗМІ </vt:lpstr>
      <vt:lpstr>Щодо он-лайн трансляції судових засідань  </vt:lpstr>
      <vt:lpstr>Комітетом адміністрування та організаційного забеспечення опрацьовано з 1 грудня 2015 року до 1 лютого 2018 року усього  310 документів, з них: За 2015 рік - 12 За 2016 рік – 168 За 2017 рік – 130  Дано відповідей  у 2015 – 9,  у 2016 – 104,  у 2017 – 176. </vt:lpstr>
      <vt:lpstr>Звернення за роз’ясненням щодо наявності чи відсутності  конфлікту інтересів</vt:lpstr>
      <vt:lpstr>Звернення за роз’ясненням щодо наявності чи відсутності  конфлікту інтересів</vt:lpstr>
      <vt:lpstr>Звернення з повідомленням про можливий реальний чи потенційний  конфлікт інтересів</vt:lpstr>
      <vt:lpstr>!</vt:lpstr>
      <vt:lpstr>Результати моніторингу судових процесів в Україні, який проводився центром політико - правових реформ на замовлення координатора проектів ОБСЄ в Україні та уряду Канади</vt:lpstr>
      <vt:lpstr>Етичні норми та культура спілкування під час судового процесу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профілів професійної компетентності посад для управління персоналом на державній службі</dc:title>
  <dc:creator/>
  <cp:lastModifiedBy/>
  <cp:revision>7</cp:revision>
  <dcterms:created xsi:type="dcterms:W3CDTF">2012-03-12T17:57:34Z</dcterms:created>
  <dcterms:modified xsi:type="dcterms:W3CDTF">2018-03-30T12:58:35Z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